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76" r:id="rId5"/>
    <p:sldId id="291" r:id="rId6"/>
    <p:sldId id="292" r:id="rId7"/>
    <p:sldId id="293" r:id="rId8"/>
    <p:sldId id="28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9582B-4941-4267-A734-D6D43204F042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pt-BR" sz="13800" u="sng" dirty="0">
                <a:solidFill>
                  <a:schemeClr val="bg1"/>
                </a:solidFill>
                <a:latin typeface="Algerian" panose="04020705040A02060702" pitchFamily="82" charset="0"/>
              </a:rPr>
              <a:t>FILOSOFIA</a:t>
            </a:r>
            <a:endParaRPr lang="pt-BR" sz="9600" u="sng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54C11F-9A01-4FDD-B9FF-97F877F59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Professor: Alexandre Luiz Zeni</a:t>
            </a:r>
          </a:p>
        </p:txBody>
      </p:sp>
      <p:pic>
        <p:nvPicPr>
          <p:cNvPr id="1026" name="Picture 2" descr="Autocolante Filosofia Justicia - Autocolantes Filosofia Justicia Belleza">
            <a:extLst>
              <a:ext uri="{FF2B5EF4-FFF2-40B4-BE49-F238E27FC236}">
                <a16:creationId xmlns:a16="http://schemas.microsoft.com/office/drawing/2014/main" id="{61C243EF-0BD2-4D6A-8A9E-C03E4094A2C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2589213" cy="306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osofia | Wiki | Conhecimento Escolar Amino Amino">
            <a:extLst>
              <a:ext uri="{FF2B5EF4-FFF2-40B4-BE49-F238E27FC236}">
                <a16:creationId xmlns:a16="http://schemas.microsoft.com/office/drawing/2014/main" id="{E359926D-31FF-4A05-9A1A-E2F8174AE02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556" y="16156"/>
            <a:ext cx="2498444" cy="249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56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7204A-2972-4B54-8868-13725CE6A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B111A8A-A2C2-42FF-B2CA-AD764B9E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aracterísticas de la Filosofía Moderna">
            <a:extLst>
              <a:ext uri="{FF2B5EF4-FFF2-40B4-BE49-F238E27FC236}">
                <a16:creationId xmlns:a16="http://schemas.microsoft.com/office/drawing/2014/main" id="{3D82CA23-15B7-FBD5-C950-6A3871395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7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1E4A79AA-8AA9-BBDB-E36A-F2E3C1CFF8B8}"/>
              </a:ext>
            </a:extLst>
          </p:cNvPr>
          <p:cNvSpPr/>
          <p:nvPr/>
        </p:nvSpPr>
        <p:spPr>
          <a:xfrm>
            <a:off x="3034747" y="2133599"/>
            <a:ext cx="6361043" cy="1577009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latin typeface="Algerian" panose="04020705040A02060702" pitchFamily="82" charset="0"/>
              </a:rPr>
              <a:t>FILOSOFIA MODERNA</a:t>
            </a:r>
          </a:p>
        </p:txBody>
      </p:sp>
    </p:spTree>
    <p:extLst>
      <p:ext uri="{BB962C8B-B14F-4D97-AF65-F5344CB8AC3E}">
        <p14:creationId xmlns:p14="http://schemas.microsoft.com/office/powerpoint/2010/main" val="66702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F526F98-DBCD-4848-BD25-45FA05100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80772"/>
            <a:ext cx="8911687" cy="1591273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pt-BR" sz="4800" u="sng" dirty="0">
                <a:solidFill>
                  <a:schemeClr val="bg1"/>
                </a:solidFill>
                <a:latin typeface="Algerian" panose="04020705040A02060702" pitchFamily="82" charset="0"/>
              </a:rPr>
              <a:t>PASSAGEM</a:t>
            </a:r>
            <a:r>
              <a:rPr lang="pt-BR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pt-BR" sz="4800" u="sng" dirty="0">
                <a:solidFill>
                  <a:schemeClr val="bg1"/>
                </a:solidFill>
                <a:latin typeface="Algerian" panose="04020705040A02060702" pitchFamily="82" charset="0"/>
              </a:rPr>
              <a:t>PARA</a:t>
            </a:r>
            <a:r>
              <a:rPr lang="pt-BR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pt-BR" sz="4800" u="sng" dirty="0">
                <a:solidFill>
                  <a:schemeClr val="bg1"/>
                </a:solidFill>
                <a:latin typeface="Algerian" panose="04020705040A02060702" pitchFamily="82" charset="0"/>
              </a:rPr>
              <a:t>A</a:t>
            </a:r>
            <a:r>
              <a:rPr lang="pt-BR" sz="4800" dirty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pt-BR" sz="4800" u="sng" dirty="0">
                <a:solidFill>
                  <a:schemeClr val="bg1"/>
                </a:solidFill>
                <a:latin typeface="Algerian" panose="04020705040A02060702" pitchFamily="82" charset="0"/>
              </a:rPr>
              <a:t>MODERNIDADE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660000-8325-40D7-AAFA-FE1599602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9211" y="1972703"/>
            <a:ext cx="4342894" cy="576262"/>
          </a:xfrm>
          <a:solidFill>
            <a:schemeClr val="tx2">
              <a:lumMod val="10000"/>
            </a:schemeClr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Idade Média (476 – 1453) 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902664-51C4-4050-8C53-C3B0F2B27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4225032"/>
          </a:xfrm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endParaRPr lang="pt-BR" sz="2400" dirty="0"/>
          </a:p>
          <a:p>
            <a:r>
              <a:rPr lang="pt-BR" sz="2800" dirty="0"/>
              <a:t>Teocentrismo;</a:t>
            </a:r>
          </a:p>
          <a:p>
            <a:r>
              <a:rPr lang="pt-BR" sz="2800" dirty="0"/>
              <a:t>Aceitação;</a:t>
            </a:r>
          </a:p>
          <a:p>
            <a:r>
              <a:rPr lang="pt-BR" sz="2800" dirty="0"/>
              <a:t>Ascetismo;</a:t>
            </a:r>
          </a:p>
          <a:p>
            <a:r>
              <a:rPr lang="pt-BR" sz="2800" dirty="0"/>
              <a:t>Coletivismo;</a:t>
            </a:r>
          </a:p>
          <a:p>
            <a:r>
              <a:rPr lang="pt-BR" sz="2800" dirty="0"/>
              <a:t>Verdades Bíblicas;</a:t>
            </a:r>
          </a:p>
          <a:p>
            <a:r>
              <a:rPr lang="pt-BR" sz="2800" dirty="0"/>
              <a:t>Natureza Pecaminosa;</a:t>
            </a:r>
          </a:p>
          <a:p>
            <a:r>
              <a:rPr lang="pt-BR" sz="2800" dirty="0"/>
              <a:t>Homem = Erro;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2153D8A2-3522-473C-BE54-2EC740F7DD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62737" y="1802296"/>
            <a:ext cx="4342893" cy="743441"/>
          </a:xfrm>
          <a:solidFill>
            <a:schemeClr val="tx2">
              <a:lumMod val="10000"/>
            </a:schemeClr>
          </a:solidFill>
          <a:ln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Idade Moderna (1453 – 1789)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29A9C09A-B780-46ED-A204-3CBF0D7DFC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2545737"/>
            <a:ext cx="4338674" cy="422826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endParaRPr lang="pt-BR" sz="2400" dirty="0"/>
          </a:p>
          <a:p>
            <a:r>
              <a:rPr lang="pt-BR" sz="3000" dirty="0"/>
              <a:t>Antropocentrismo;</a:t>
            </a:r>
          </a:p>
          <a:p>
            <a:r>
              <a:rPr lang="pt-BR" sz="3000" dirty="0"/>
              <a:t>Progresso;</a:t>
            </a:r>
          </a:p>
          <a:p>
            <a:r>
              <a:rPr lang="pt-BR" sz="3000" dirty="0"/>
              <a:t>Hedonismo;</a:t>
            </a:r>
          </a:p>
          <a:p>
            <a:r>
              <a:rPr lang="pt-BR" sz="3000" dirty="0"/>
              <a:t>Individualismo;</a:t>
            </a:r>
          </a:p>
          <a:p>
            <a:r>
              <a:rPr lang="pt-BR" sz="3000" dirty="0"/>
              <a:t>Verdades Científicas;</a:t>
            </a:r>
          </a:p>
          <a:p>
            <a:r>
              <a:rPr lang="pt-BR" sz="3000" dirty="0"/>
              <a:t>Natureza = Bela;</a:t>
            </a:r>
          </a:p>
          <a:p>
            <a:r>
              <a:rPr lang="pt-BR" sz="3000" dirty="0"/>
              <a:t>Homem = Apogeu;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97988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EEB1055F-A804-44EF-94BD-58889FE483D2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2800" b="1" u="sng" dirty="0"/>
              <a:t>Ideia</a:t>
            </a:r>
            <a:r>
              <a:rPr lang="pt-BR" sz="2800" b="1" dirty="0"/>
              <a:t> </a:t>
            </a:r>
            <a:r>
              <a:rPr lang="pt-BR" sz="2800" b="1" u="sng" dirty="0"/>
              <a:t>de</a:t>
            </a:r>
            <a:r>
              <a:rPr lang="pt-BR" sz="2800" b="1" dirty="0"/>
              <a:t> </a:t>
            </a:r>
            <a:r>
              <a:rPr lang="pt-BR" sz="2800" b="1" u="sng" dirty="0"/>
              <a:t>Modernidade</a:t>
            </a:r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15169BED-A4AF-466E-92E6-FB07B40AA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003" y="446088"/>
            <a:ext cx="5868989" cy="6124529"/>
          </a:xfrm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pt-BR" sz="2800" dirty="0">
                <a:solidFill>
                  <a:srgbClr val="00B0F0"/>
                </a:solidFill>
              </a:rPr>
              <a:t>Política</a:t>
            </a:r>
            <a:r>
              <a:rPr lang="pt-BR" sz="2800" dirty="0"/>
              <a:t> </a:t>
            </a:r>
            <a:r>
              <a:rPr lang="pt-BR" sz="2800" dirty="0">
                <a:sym typeface="Wingdings" pitchFamily="2" charset="2"/>
              </a:rPr>
              <a:t> </a:t>
            </a:r>
            <a:r>
              <a:rPr lang="pt-BR" sz="2800" b="1" dirty="0">
                <a:sym typeface="Wingdings" pitchFamily="2" charset="2"/>
              </a:rPr>
              <a:t>ABSOLUTISMO</a:t>
            </a:r>
            <a:r>
              <a:rPr lang="pt-BR" sz="2800" dirty="0">
                <a:sym typeface="Wingdings" pitchFamily="2" charset="2"/>
              </a:rPr>
              <a:t>;</a:t>
            </a:r>
          </a:p>
          <a:p>
            <a:r>
              <a:rPr lang="pt-BR" sz="2800" dirty="0">
                <a:solidFill>
                  <a:srgbClr val="00B0F0"/>
                </a:solidFill>
                <a:sym typeface="Wingdings" pitchFamily="2" charset="2"/>
              </a:rPr>
              <a:t>Economia</a:t>
            </a:r>
            <a:r>
              <a:rPr lang="pt-BR" sz="2800" dirty="0">
                <a:sym typeface="Wingdings" pitchFamily="2" charset="2"/>
              </a:rPr>
              <a:t> </a:t>
            </a:r>
            <a:r>
              <a:rPr lang="pt-BR" sz="2800" b="1" dirty="0">
                <a:sym typeface="Wingdings" pitchFamily="2" charset="2"/>
              </a:rPr>
              <a:t> MERCANTILISMO</a:t>
            </a:r>
            <a:r>
              <a:rPr lang="pt-BR" sz="2800" dirty="0">
                <a:sym typeface="Wingdings" pitchFamily="2" charset="2"/>
              </a:rPr>
              <a:t>;</a:t>
            </a:r>
          </a:p>
          <a:p>
            <a:r>
              <a:rPr lang="pt-BR" sz="2800" dirty="0">
                <a:solidFill>
                  <a:srgbClr val="00B0F0"/>
                </a:solidFill>
                <a:sym typeface="Wingdings" pitchFamily="2" charset="2"/>
              </a:rPr>
              <a:t>Cultura</a:t>
            </a:r>
            <a:r>
              <a:rPr lang="pt-BR" sz="2800" dirty="0">
                <a:sym typeface="Wingdings" pitchFamily="2" charset="2"/>
              </a:rPr>
              <a:t>  </a:t>
            </a:r>
            <a:r>
              <a:rPr lang="pt-BR" sz="2800" b="1" dirty="0">
                <a:sym typeface="Wingdings" pitchFamily="2" charset="2"/>
              </a:rPr>
              <a:t>RENASCIMENTO CULTURAL;</a:t>
            </a:r>
          </a:p>
          <a:p>
            <a:r>
              <a:rPr lang="pt-BR" sz="2800" dirty="0">
                <a:solidFill>
                  <a:srgbClr val="00B0F0"/>
                </a:solidFill>
                <a:sym typeface="Wingdings" pitchFamily="2" charset="2"/>
              </a:rPr>
              <a:t>Classe social </a:t>
            </a:r>
            <a:r>
              <a:rPr lang="pt-BR" sz="2800" b="1" dirty="0">
                <a:sym typeface="Wingdings" pitchFamily="2" charset="2"/>
              </a:rPr>
              <a:t> BURGUESIA</a:t>
            </a:r>
            <a:r>
              <a:rPr lang="pt-BR" sz="2800" dirty="0">
                <a:sym typeface="Wingdings" pitchFamily="2" charset="2"/>
              </a:rPr>
              <a:t>;</a:t>
            </a:r>
          </a:p>
          <a:p>
            <a:r>
              <a:rPr lang="pt-BR" sz="2800" dirty="0">
                <a:solidFill>
                  <a:srgbClr val="00B0F0"/>
                </a:solidFill>
                <a:sym typeface="Wingdings" pitchFamily="2" charset="2"/>
              </a:rPr>
              <a:t>Religião</a:t>
            </a:r>
            <a:r>
              <a:rPr lang="pt-BR" sz="2800" dirty="0">
                <a:sym typeface="Wingdings" pitchFamily="2" charset="2"/>
              </a:rPr>
              <a:t>  </a:t>
            </a:r>
            <a:r>
              <a:rPr lang="pt-BR" sz="2800" b="1" dirty="0">
                <a:sym typeface="Wingdings" pitchFamily="2" charset="2"/>
              </a:rPr>
              <a:t>REFORMA PROTESTANTE</a:t>
            </a:r>
            <a:r>
              <a:rPr lang="pt-BR" sz="2800" dirty="0">
                <a:sym typeface="Wingdings" pitchFamily="2" charset="2"/>
              </a:rPr>
              <a:t>;</a:t>
            </a:r>
          </a:p>
          <a:p>
            <a:r>
              <a:rPr lang="pt-BR" sz="2800" dirty="0">
                <a:solidFill>
                  <a:srgbClr val="00B0F0"/>
                </a:solidFill>
                <a:sym typeface="Wingdings" pitchFamily="2" charset="2"/>
              </a:rPr>
              <a:t>Movimentos</a:t>
            </a:r>
            <a:r>
              <a:rPr lang="pt-BR" sz="2800" dirty="0">
                <a:sym typeface="Wingdings" pitchFamily="2" charset="2"/>
              </a:rPr>
              <a:t>  </a:t>
            </a:r>
            <a:r>
              <a:rPr lang="pt-BR" sz="2800" b="1" dirty="0">
                <a:sym typeface="Wingdings" pitchFamily="2" charset="2"/>
              </a:rPr>
              <a:t>GRANDES NAVEGAÇÕES</a:t>
            </a:r>
            <a:r>
              <a:rPr lang="pt-BR" sz="2800" dirty="0">
                <a:sym typeface="Wingdings" pitchFamily="2" charset="2"/>
              </a:rPr>
              <a:t>;</a:t>
            </a:r>
          </a:p>
          <a:p>
            <a:r>
              <a:rPr lang="pt-BR" sz="2800" dirty="0">
                <a:solidFill>
                  <a:srgbClr val="00B0F0"/>
                </a:solidFill>
                <a:sym typeface="Wingdings" pitchFamily="2" charset="2"/>
              </a:rPr>
              <a:t>Conhecimento</a:t>
            </a:r>
            <a:r>
              <a:rPr lang="pt-BR" sz="2800" dirty="0">
                <a:sym typeface="Wingdings" pitchFamily="2" charset="2"/>
              </a:rPr>
              <a:t>  </a:t>
            </a:r>
            <a:r>
              <a:rPr lang="pt-BR" sz="2800" b="1" dirty="0">
                <a:sym typeface="Wingdings" pitchFamily="2" charset="2"/>
              </a:rPr>
              <a:t>ILUMINISMO</a:t>
            </a:r>
            <a:r>
              <a:rPr lang="pt-BR" sz="2800" dirty="0">
                <a:sym typeface="Wingdings" pitchFamily="2" charset="2"/>
              </a:rPr>
              <a:t>;</a:t>
            </a:r>
          </a:p>
          <a:p>
            <a:r>
              <a:rPr lang="pt-BR" sz="2800" dirty="0">
                <a:solidFill>
                  <a:srgbClr val="00B0F0"/>
                </a:solidFill>
                <a:sym typeface="Wingdings" pitchFamily="2" charset="2"/>
              </a:rPr>
              <a:t>Filosofia</a:t>
            </a:r>
            <a:r>
              <a:rPr lang="pt-BR" sz="2800" dirty="0">
                <a:sym typeface="Wingdings" pitchFamily="2" charset="2"/>
              </a:rPr>
              <a:t>  </a:t>
            </a:r>
            <a:r>
              <a:rPr lang="pt-BR" sz="2800" b="1">
                <a:sym typeface="Wingdings" pitchFamily="2" charset="2"/>
              </a:rPr>
              <a:t>POLÍTICA – CIÊNCIA - </a:t>
            </a:r>
            <a:r>
              <a:rPr lang="pt-BR" sz="2800" b="1" dirty="0">
                <a:sym typeface="Wingdings" pitchFamily="2" charset="2"/>
              </a:rPr>
              <a:t>EPTISTEMOLOGIA - ÉTICA</a:t>
            </a:r>
            <a:r>
              <a:rPr lang="pt-BR" sz="2800" dirty="0">
                <a:sym typeface="Wingdings" pitchFamily="2" charset="2"/>
              </a:rPr>
              <a:t>;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EA0F0810-5866-4E6E-BE2B-F3EF10663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97200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/>
              <a:t>Período de grandes transformações: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/>
              <a:t>Política;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/>
              <a:t>Social;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/>
              <a:t>Econômica;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/>
              <a:t>Cultural...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b="1" dirty="0"/>
              <a:t>Caminhar na segurança da ciência.</a:t>
            </a:r>
          </a:p>
        </p:txBody>
      </p:sp>
      <p:pic>
        <p:nvPicPr>
          <p:cNvPr id="2050" name="Picture 2" descr="Razão - YouTube">
            <a:extLst>
              <a:ext uri="{FF2B5EF4-FFF2-40B4-BE49-F238E27FC236}">
                <a16:creationId xmlns:a16="http://schemas.microsoft.com/office/drawing/2014/main" id="{D8AF4D8E-E7B1-45A0-BABE-0BC2E4ACE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10677"/>
            <a:ext cx="2615098" cy="147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7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27CF8-24B3-4D31-A2EB-707087C87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56F3D5CD-4D02-4503-AF7B-7A06A3C5FC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7302" y="996951"/>
            <a:ext cx="5181600" cy="5181600"/>
          </a:xfrm>
        </p:spPr>
      </p:pic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F6A326-47F0-4A8D-B7D9-6CD2E8E06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615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2FEC7B6C-8568-41B8-9049-13AB9819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(ENEM) </a:t>
            </a:r>
          </a:p>
          <a:p>
            <a:pPr marL="0" indent="0" algn="just">
              <a:buNone/>
            </a:pPr>
            <a:r>
              <a:rPr lang="pt-BR" sz="2000" dirty="0"/>
              <a:t>A filosofia encontra-se escrita neste grande livro que continuamente se abre perante nossos olhos (isto é, o universo), que não se pode compreender antes de entender a língua e conhecer os caracteres com os quais está escrito. Ele está escrito em língua matemática, os caracteres são triângulos, circunferências e outras figuras geométricas, sem cujos meios é impossível entender humanamente as palavras; sem eles, vagamos perdidos dentro de um obscuro labirinto.</a:t>
            </a:r>
          </a:p>
          <a:p>
            <a:pPr marL="0" indent="0" algn="just">
              <a:buNone/>
            </a:pPr>
            <a:r>
              <a:rPr lang="pt-BR" sz="2000" i="1" dirty="0"/>
              <a:t>GALILEI, G. O ensaiador. Os pensadores. São Paulo: Abril Cultural, 1978.</a:t>
            </a:r>
          </a:p>
          <a:p>
            <a:pPr marL="0" indent="0" algn="just">
              <a:buNone/>
            </a:pPr>
            <a:endParaRPr lang="pt-BR" sz="2000" i="1" dirty="0"/>
          </a:p>
          <a:p>
            <a:pPr marL="0" indent="0" algn="just">
              <a:buNone/>
            </a:pPr>
            <a:r>
              <a:rPr lang="pt-BR" sz="2000" dirty="0"/>
              <a:t>No contexto da Revolução Científica do século XVII, assumir a posição de Galileu significava defender a: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a) continuidade do vínculo entre ciência e fé dominante na Idade Média.</a:t>
            </a:r>
          </a:p>
          <a:p>
            <a:pPr marL="0" indent="0" algn="just">
              <a:buNone/>
            </a:pPr>
            <a:r>
              <a:rPr lang="pt-BR" sz="2000" dirty="0"/>
              <a:t>b) necessidade de o estudo linguístico ser acompanhado do exame matemático.</a:t>
            </a:r>
          </a:p>
          <a:p>
            <a:pPr marL="0" indent="0" algn="just">
              <a:buNone/>
            </a:pPr>
            <a:r>
              <a:rPr lang="pt-BR" sz="2000" dirty="0"/>
              <a:t>c) oposição da nova física quantitativa aos pressupostos da filosofia escolástica.</a:t>
            </a:r>
          </a:p>
          <a:p>
            <a:pPr marL="0" indent="0" algn="just">
              <a:buNone/>
            </a:pPr>
            <a:r>
              <a:rPr lang="pt-BR" sz="2000" dirty="0"/>
              <a:t>d) importância da independência da investigação científica pretendida pela Igreja.</a:t>
            </a:r>
          </a:p>
          <a:p>
            <a:pPr marL="0" indent="0" algn="just">
              <a:buNone/>
            </a:pPr>
            <a:r>
              <a:rPr lang="pt-BR" sz="2000" dirty="0"/>
              <a:t>e) inadequação da matemática para elaborar uma explicação racional da natureza.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1428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2EE7C-5E9D-4DED-B6B5-2C3F5968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B3F1A2D8-234A-491A-917A-99606E701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3511" y="1120129"/>
            <a:ext cx="8209316" cy="4617741"/>
          </a:xfrm>
        </p:spPr>
      </p:pic>
    </p:spTree>
    <p:extLst>
      <p:ext uri="{BB962C8B-B14F-4D97-AF65-F5344CB8AC3E}">
        <p14:creationId xmlns:p14="http://schemas.microsoft.com/office/powerpoint/2010/main" val="1796372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754FB-C65D-4BD2-A27F-863B4A9E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4873506-B1D7-4CA1-B68C-4A75FC361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6100" y="0"/>
            <a:ext cx="9646700" cy="6854234"/>
          </a:xfrm>
        </p:spPr>
      </p:pic>
    </p:spTree>
    <p:extLst>
      <p:ext uri="{BB962C8B-B14F-4D97-AF65-F5344CB8AC3E}">
        <p14:creationId xmlns:p14="http://schemas.microsoft.com/office/powerpoint/2010/main" val="4119116562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1128</TotalTime>
  <Words>311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Century Gothic</vt:lpstr>
      <vt:lpstr>Wingdings 3</vt:lpstr>
      <vt:lpstr>Cacho</vt:lpstr>
      <vt:lpstr>FILOSOFIA</vt:lpstr>
      <vt:lpstr>Apresentação do PowerPoint</vt:lpstr>
      <vt:lpstr>PASSAGEM PARA A MODERNIDADE</vt:lpstr>
      <vt:lpstr>Ideia de Modernidade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Zeni</dc:creator>
  <cp:lastModifiedBy>Zeni Zeni</cp:lastModifiedBy>
  <cp:revision>40</cp:revision>
  <dcterms:created xsi:type="dcterms:W3CDTF">2018-04-23T19:22:55Z</dcterms:created>
  <dcterms:modified xsi:type="dcterms:W3CDTF">2024-06-03T20:10:52Z</dcterms:modified>
</cp:coreProperties>
</file>